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01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302" r:id="rId23"/>
    <p:sldId id="296" r:id="rId24"/>
    <p:sldId id="276" r:id="rId25"/>
    <p:sldId id="277" r:id="rId26"/>
    <p:sldId id="29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98" r:id="rId35"/>
    <p:sldId id="300" r:id="rId36"/>
    <p:sldId id="287" r:id="rId37"/>
    <p:sldId id="288" r:id="rId38"/>
    <p:sldId id="285" r:id="rId39"/>
    <p:sldId id="286" r:id="rId40"/>
    <p:sldId id="289" r:id="rId41"/>
    <p:sldId id="299" r:id="rId42"/>
    <p:sldId id="304" r:id="rId43"/>
    <p:sldId id="305" r:id="rId44"/>
    <p:sldId id="290" r:id="rId45"/>
    <p:sldId id="291" r:id="rId46"/>
    <p:sldId id="292" r:id="rId47"/>
    <p:sldId id="293" r:id="rId48"/>
    <p:sldId id="303" r:id="rId49"/>
    <p:sldId id="294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1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Images and Convolutional Networks</a:t>
            </a:r>
          </a:p>
        </p:txBody>
      </p:sp>
      <p:sp>
        <p:nvSpPr>
          <p:cNvPr id="13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Image recognition is one of the big leaders in modern neural networks. </a:t>
            </a:r>
          </a:p>
          <a:p>
            <a:r>
              <a:t>Can be far more accurate, especially in big data. </a:t>
            </a:r>
          </a:p>
          <a:p>
            <a:r>
              <a:t>Images have spatial relationships not well represented in linear arrays: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a bike has two wheels, and a triangle in between.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It doesn’t matter where in an image this object is, only the location relative each other. </a:t>
            </a:r>
          </a:p>
          <a:p>
            <a:r>
              <a:t>Convolutional neural networks are able to examine images in a way that captures spatial relationships.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deep networks from last time that do well at image recognition are CNNs.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Neural Networks (CNN)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4206166"/>
          </a:xfrm>
          <a:prstGeom prst="rect">
            <a:avLst/>
          </a:prstGeom>
        </p:spPr>
        <p:txBody>
          <a:bodyPr/>
          <a:lstStyle/>
          <a:p>
            <a:r>
              <a:t>A CNN is a different variation of neural network that does well with images.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Until now we’ve used “standard” dense neural networks. Feed-forward. </a:t>
            </a:r>
          </a:p>
          <a:p>
            <a:r>
              <a:t>CNN is based on the concept of “convolution”, a mathematical technique: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 is a mathematical operation on two functions that produces a third function that expresses how the shape of one is modified by the other.</a:t>
            </a:r>
          </a:p>
          <a:p>
            <a:r>
              <a:t>For our purposes CNN has a small window (kernel/filter) that looks at one section of an image (e.g. 3 x 3), transforms that for an output, and slides pixel by pixel (stride) over the entire image.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Convoluted definition, simple idea to visualize…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3" y="0"/>
            <a:ext cx="1098787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3B0E-E46A-DCE5-FB0D-6B85AF80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Image Shapes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D1C39-9704-757F-13E8-0EF0D8640A3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10109800" cy="4199725"/>
          </a:xfrm>
        </p:spPr>
        <p:txBody>
          <a:bodyPr/>
          <a:lstStyle/>
          <a:p>
            <a:r>
              <a:rPr lang="en-US" dirty="0"/>
              <a:t>NNs don’t inherently require square images to work, but they do need a specific size. </a:t>
            </a:r>
          </a:p>
          <a:p>
            <a:r>
              <a:rPr lang="en-US" dirty="0"/>
              <a:t>The math of all those matrices requires an image of a certain size. </a:t>
            </a:r>
          </a:p>
          <a:p>
            <a:pPr lvl="1"/>
            <a:r>
              <a:rPr lang="en-US" dirty="0"/>
              <a:t>Every dimension must be fixed for the operations to work between layers. </a:t>
            </a:r>
          </a:p>
          <a:p>
            <a:pPr lvl="1"/>
            <a:r>
              <a:rPr lang="en-US" dirty="0"/>
              <a:t>This could theoretically be rectangle, it just usually isn’t. </a:t>
            </a:r>
          </a:p>
          <a:p>
            <a:r>
              <a:rPr lang="en-US" dirty="0"/>
              <a:t>Generally, models in application can handle different sizes in practice through preprocessing. </a:t>
            </a:r>
          </a:p>
          <a:p>
            <a:pPr lvl="1"/>
            <a:r>
              <a:rPr lang="en-US" dirty="0"/>
              <a:t>Clip out a portion of a predefined size. </a:t>
            </a:r>
          </a:p>
          <a:p>
            <a:pPr lvl="1"/>
            <a:r>
              <a:rPr lang="en-US" dirty="0"/>
              <a:t>Enlarge or buffer an image to a predefined size. </a:t>
            </a:r>
          </a:p>
          <a:p>
            <a:pPr lvl="1"/>
            <a:r>
              <a:rPr lang="en-US" dirty="0"/>
              <a:t>Resize an image to different dimensions.</a:t>
            </a:r>
          </a:p>
        </p:txBody>
      </p:sp>
    </p:spTree>
    <p:extLst>
      <p:ext uri="{BB962C8B-B14F-4D97-AF65-F5344CB8AC3E}">
        <p14:creationId xmlns:p14="http://schemas.microsoft.com/office/powerpoint/2010/main" val="8642082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BUT First… Basic CNN Parts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CNN have different types of layers than the Dense we are used to: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layers – do the convolution step just mentioned.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Layers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“Normal” neural network layers – take the data processed by the convolutional parts and do a “standard” prediction. </a:t>
            </a:r>
          </a:p>
          <a:p>
            <a:r>
              <a:t>First, we’ll look at the convolutional layer part. </a:t>
            </a:r>
          </a:p>
          <a:p>
            <a:r>
              <a:t>Simple parts: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stride is how many pixels the filter slides, we have 1 in the example.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filter/kernel size is the dimension of the pixels being looked at.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Stop Being so Convoluted!</a:t>
            </a:r>
          </a:p>
        </p:txBody>
      </p:sp>
      <p:sp>
        <p:nvSpPr>
          <p:cNvPr id="17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neural networks are able to capture spatial relationships in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I.e. where certain features (pixels) are in relationship to others. </a:t>
            </a:r>
          </a:p>
          <a:p>
            <a:r>
              <a:rPr dirty="0"/>
              <a:t>Rather than processing the data as a set of features, CNNs take 2D ‘windows’.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This means that an area of an image can be represented in the translated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For example, the model can “see” an edge of a lane or a face, irrespective of the exact features (pixels) that make it up. </a:t>
            </a:r>
          </a:p>
          <a:p>
            <a:r>
              <a:rPr dirty="0"/>
              <a:t>The initial layers of a CNN translate the images into features, using these 2D windows.</a:t>
            </a:r>
          </a:p>
          <a:p>
            <a:r>
              <a:rPr dirty="0"/>
              <a:t>Those features are eventually fed into a regular network for final prediction. </a:t>
            </a:r>
            <a:endParaRPr lang="en-CA" dirty="0"/>
          </a:p>
          <a:p>
            <a:pPr lvl="1"/>
            <a:r>
              <a:rPr lang="en-CA" dirty="0"/>
              <a:t>The flattening is after most processing, not at the beginning. 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5"/>
            <a:ext cx="12192000" cy="550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8395"/>
            <a:ext cx="9288843" cy="678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Happening? </a:t>
            </a:r>
          </a:p>
        </p:txBody>
      </p:sp>
      <p:sp>
        <p:nvSpPr>
          <p:cNvPr id="18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57238" y="1853753"/>
            <a:ext cx="1069761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The filter or kernel looks at each tiny “window” of the image. </a:t>
            </a:r>
          </a:p>
          <a:p>
            <a:pPr>
              <a:lnSpc>
                <a:spcPct val="108000"/>
              </a:lnSpc>
            </a:pPr>
            <a:r>
              <a:t>The data is transformed through the filter into the output. </a:t>
            </a:r>
          </a:p>
          <a:p>
            <a:pPr>
              <a:lnSpc>
                <a:spcPct val="108000"/>
              </a:lnSpc>
            </a:pPr>
            <a:r>
              <a:t>This process is able to identify patterns in the data: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In image data, those patterns correspond to features – edges, lines, shapes, etc…</a:t>
            </a:r>
          </a:p>
          <a:p>
            <a:pPr>
              <a:lnSpc>
                <a:spcPct val="108000"/>
              </a:lnSpc>
            </a:pPr>
            <a:r>
              <a:t>For example, a 3 x 3 filter that can “see” vertical lines: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If a vertical line is in the image it will have data that is vertical.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When transformed, that data get’s “weighted”. The weights are learned.</a:t>
            </a:r>
          </a:p>
          <a:p>
            <a:pPr marL="1143000" lvl="2" indent="-228600">
              <a:lnSpc>
                <a:spcPct val="108000"/>
              </a:lnSpc>
              <a:spcBef>
                <a:spcPts val="500"/>
              </a:spcBef>
              <a:defRPr sz="1600"/>
            </a:pPr>
            <a:r>
              <a:t>Multiplied by the 1s, not the 0s.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Things that have vertical lines “get transferred” to the next layer.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The network can “see” those lines as features. 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rcRect r="21344"/>
          <a:stretch>
            <a:fillRect/>
          </a:stretch>
        </p:blipFill>
        <p:spPr>
          <a:xfrm>
            <a:off x="8201327" y="4432851"/>
            <a:ext cx="3990675" cy="178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145582" cy="3450614"/>
          </a:xfrm>
          <a:prstGeom prst="rect">
            <a:avLst/>
          </a:prstGeom>
        </p:spPr>
        <p:txBody>
          <a:bodyPr/>
          <a:lstStyle/>
          <a:p>
            <a:r>
              <a:t>Taking the vertical line example a bit further, here’s a real type of filter. </a:t>
            </a:r>
          </a:p>
          <a:p>
            <a:r>
              <a:t>In images, higher value = more white, lower = black.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9EA9-020F-D03A-0F8D-97B04EA3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C089-1D4A-EEF9-0C30-A26336AE72B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954925"/>
            <a:ext cx="9603276" cy="4098556"/>
          </a:xfrm>
        </p:spPr>
        <p:txBody>
          <a:bodyPr/>
          <a:lstStyle/>
          <a:p>
            <a:r>
              <a:rPr lang="en-US" dirty="0"/>
              <a:t>Today – CNNs and Images with Neural Networks</a:t>
            </a:r>
          </a:p>
          <a:p>
            <a:pPr lvl="1"/>
            <a:r>
              <a:rPr lang="en-US" dirty="0"/>
              <a:t>Convolution. </a:t>
            </a:r>
          </a:p>
          <a:p>
            <a:pPr lvl="1"/>
            <a:r>
              <a:rPr lang="en-US" dirty="0"/>
              <a:t>Pooling. </a:t>
            </a:r>
          </a:p>
          <a:p>
            <a:pPr lvl="1"/>
            <a:r>
              <a:rPr lang="en-US" dirty="0"/>
              <a:t>More complex networks. </a:t>
            </a:r>
          </a:p>
          <a:p>
            <a:r>
              <a:rPr lang="en-US" dirty="0"/>
              <a:t>Workbook #024 – some stuff will take a while to run, you may want to run the file or solution file in </a:t>
            </a:r>
            <a:r>
              <a:rPr lang="en-US" dirty="0" err="1"/>
              <a:t>colab</a:t>
            </a:r>
            <a:r>
              <a:rPr lang="en-US" dirty="0"/>
              <a:t> and let it sit. </a:t>
            </a:r>
          </a:p>
          <a:p>
            <a:pPr lvl="1"/>
            <a:r>
              <a:rPr lang="en-US" dirty="0"/>
              <a:t>There are some variables for epochs, batches, and such near the top. </a:t>
            </a:r>
          </a:p>
        </p:txBody>
      </p:sp>
    </p:spTree>
    <p:extLst>
      <p:ext uri="{BB962C8B-B14F-4D97-AF65-F5344CB8AC3E}">
        <p14:creationId xmlns:p14="http://schemas.microsoft.com/office/powerpoint/2010/main" val="27005411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First Slice</a:t>
            </a:r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3633" y="2015733"/>
            <a:ext cx="3978875" cy="3450614"/>
          </a:xfrm>
          <a:prstGeom prst="rect">
            <a:avLst/>
          </a:prstGeom>
        </p:spPr>
        <p:txBody>
          <a:bodyPr/>
          <a:lstStyle/>
          <a:p>
            <a:r>
              <a:t>Top left 9 pixels are multiplied by the filter and added. </a:t>
            </a:r>
          </a:p>
          <a:p>
            <a:r>
              <a:t>All pixels are white (big number) so they end up cancelling each other. </a:t>
            </a:r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75" y="1679352"/>
            <a:ext cx="7810946" cy="437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Second Slice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0" y="1853753"/>
            <a:ext cx="7343175" cy="37817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573616" y="1952368"/>
            <a:ext cx="4618384" cy="4101113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Range of window slides 1 pixel (stride length) to the right.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Left pixels are white (big number), right pixels are black (small number).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When </a:t>
            </a:r>
            <a:r>
              <a:rPr sz="2400"/>
              <a:t>added</a:t>
            </a:r>
            <a:r>
              <a:t> this means all except left are 0, so we have a </a:t>
            </a:r>
            <a:r>
              <a:rPr sz="2400"/>
              <a:t>big</a:t>
            </a:r>
            <a:r>
              <a:t> number as a result.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We found an edge!!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The output ”sees” vertical edges.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77825-BDAB-8685-6441-39B78EC7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>
            <a:extLst>
              <a:ext uri="{FF2B5EF4-FFF2-40B4-BE49-F238E27FC236}">
                <a16:creationId xmlns:a16="http://schemas.microsoft.com/office/drawing/2014/main" id="{97FA970C-001D-AAF1-119B-F38618E86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Keep Slicing….</a:t>
            </a:r>
            <a:endParaRPr dirty="0"/>
          </a:p>
        </p:txBody>
      </p:sp>
      <p:pic>
        <p:nvPicPr>
          <p:cNvPr id="192" name="Picture 2" descr="Picture 2">
            <a:extLst>
              <a:ext uri="{FF2B5EF4-FFF2-40B4-BE49-F238E27FC236}">
                <a16:creationId xmlns:a16="http://schemas.microsoft.com/office/drawing/2014/main" id="{EC5826E1-DCC5-A068-A6C2-C5B84579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F1620686-C35D-FEC9-91B7-85F6F6C429A0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634144" y="2015733"/>
            <a:ext cx="5403736" cy="3450614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We repeat this across every window the filter can sit over.</a:t>
            </a:r>
          </a:p>
          <a:p>
            <a:r>
              <a:rPr lang="en-CA" dirty="0"/>
              <a:t>Every filter does this same thing. </a:t>
            </a:r>
          </a:p>
          <a:p>
            <a:pPr lvl="1"/>
            <a:r>
              <a:rPr lang="en-CA" dirty="0"/>
              <a:t>There can be dozens or hundreds per layer.  </a:t>
            </a:r>
          </a:p>
          <a:p>
            <a:pPr lvl="1"/>
            <a:r>
              <a:rPr lang="en-CA" dirty="0"/>
              <a:t>Each one learns to ‘see’ something slightly different.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81633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21A8-6266-1DB0-B77A-520E3368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022A-2E6E-155A-02FA-97DCDC5DAE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42778-562A-B18E-F6E4-1213CE59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0"/>
            <a:ext cx="9450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8721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Filters in Practice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954924"/>
            <a:ext cx="9910105" cy="4098557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Like other layers in a NN, the filters in a convolutional layer learn during fitting.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Each filter learns to identify some aspect of the image.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E.g. a model trained to differentiate cars from trucks might identify the horizontal rectangle shape of a truck bed. Another filter might recognize the slope of a car rear window. </a:t>
            </a:r>
            <a:endParaRPr lang="en-CA" dirty="0"/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lang="en-CA" dirty="0"/>
              <a:t>What filters ‘see’ need not be human readable, but the idea is identical to seeing lines, circles, </a:t>
            </a:r>
            <a:r>
              <a:rPr lang="en-CA" dirty="0" err="1"/>
              <a:t>etc</a:t>
            </a:r>
            <a:r>
              <a:rPr lang="en-CA" dirty="0"/>
              <a:t>…</a:t>
            </a:r>
            <a:endParaRPr dirty="0"/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rPr dirty="0"/>
              <a:t>The convolutional filters have a couple of key benefits for image processing.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Translation invariant – patterns (edges, curves, </a:t>
            </a:r>
            <a:r>
              <a:rPr dirty="0" err="1"/>
              <a:t>etc</a:t>
            </a:r>
            <a:r>
              <a:rPr dirty="0"/>
              <a:t>…) can be found anywhere, once identified.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rPr dirty="0"/>
              <a:t>Hierarchical – the layered representations allow real world things in images to be composed of smaller items. A face is made up of eyes, nose, and mouth, all smeared on an oval. </a:t>
            </a:r>
            <a:endParaRPr lang="en-CA" dirty="0"/>
          </a:p>
          <a:p>
            <a:pPr marL="182626" indent="-221742" defTabSz="886968">
              <a:spcBef>
                <a:spcPts val="400"/>
              </a:spcBef>
              <a:defRPr sz="1746"/>
            </a:pPr>
            <a:r>
              <a:rPr lang="en-CA" dirty="0"/>
              <a:t>This type of model tends to work better on images, due to the spatial relationships learned in the kernels.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19"/>
            <a:ext cx="12192000" cy="6690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0CBE-1AEF-81D7-BD26-BEE88F13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A025-EB83-1018-7692-921979E4538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icking on topmost first conv. layer activation map">
            <a:extLst>
              <a:ext uri="{FF2B5EF4-FFF2-40B4-BE49-F238E27FC236}">
                <a16:creationId xmlns:a16="http://schemas.microsoft.com/office/drawing/2014/main" id="{E674852B-ACC0-2ECD-A7C2-F334472F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0"/>
            <a:ext cx="506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779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60350"/>
            <a:ext cx="95377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Example – Self Driving Car</a:t>
            </a:r>
          </a:p>
        </p:txBody>
      </p:sp>
      <p:sp>
        <p:nvSpPr>
          <p:cNvPr id="22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5999" y="1853753"/>
            <a:ext cx="6096001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400"/>
            </a:pPr>
            <a:r>
              <a:rPr lang="en-CA" dirty="0"/>
              <a:t>You can </a:t>
            </a:r>
            <a:r>
              <a:rPr dirty="0"/>
              <a:t>build a self driving car that will stay between lanes using a mini-PC.</a:t>
            </a:r>
            <a:endParaRPr sz="1800" dirty="0"/>
          </a:p>
          <a:p>
            <a:pPr>
              <a:lnSpc>
                <a:spcPct val="110000"/>
              </a:lnSpc>
              <a:defRPr sz="1400"/>
            </a:pPr>
            <a:r>
              <a:rPr lang="en-CA" dirty="0"/>
              <a:t>C</a:t>
            </a:r>
            <a:r>
              <a:rPr dirty="0" err="1"/>
              <a:t>ar</a:t>
            </a:r>
            <a:r>
              <a:rPr dirty="0"/>
              <a:t> is controlled by a model that takes in images and outputs control signals. </a:t>
            </a:r>
            <a:endParaRPr sz="18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S</a:t>
            </a:r>
            <a:r>
              <a:rPr dirty="0" err="1"/>
              <a:t>implified</a:t>
            </a:r>
            <a:r>
              <a:rPr dirty="0"/>
              <a:t> version that only returned a turn amount to stay in lane. </a:t>
            </a:r>
            <a:endParaRPr sz="1600" dirty="0"/>
          </a:p>
          <a:p>
            <a:pPr>
              <a:lnSpc>
                <a:spcPct val="110000"/>
              </a:lnSpc>
              <a:defRPr sz="1400"/>
            </a:pPr>
            <a:r>
              <a:rPr dirty="0"/>
              <a:t>The filters in the convolutional layers would learn to do edge detection. </a:t>
            </a:r>
            <a:endParaRPr sz="18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loss is “did it stay in lane”, so the model tries to minimize it.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weights that trained via BP are the things defining the filters.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filters that can detect edges are likely to have the lowest loss attributed to them. The ones that don’t have more. </a:t>
            </a:r>
            <a:endParaRPr sz="1600" dirty="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dirty="0"/>
              <a:t>The model will learn in that direction: detect edge-&gt;stay in lane-&gt;less loss. And the inverse, less lane-y things likely have more loss.</a:t>
            </a:r>
            <a:endParaRPr lang="en-CA" dirty="0"/>
          </a:p>
          <a:p>
            <a:pPr marL="2032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The feature maps are shown here. </a:t>
            </a:r>
          </a:p>
          <a:p>
            <a:pPr marL="203200">
              <a:lnSpc>
                <a:spcPct val="110000"/>
              </a:lnSpc>
              <a:spcBef>
                <a:spcPts val="500"/>
              </a:spcBef>
              <a:defRPr sz="1400"/>
            </a:pPr>
            <a:r>
              <a:rPr lang="en-CA" dirty="0"/>
              <a:t>If it can be expressed in inputs and loss, a neural network can predict it. </a:t>
            </a:r>
            <a:endParaRPr dirty="0"/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rcRect t="6400" b="25390"/>
          <a:stretch>
            <a:fillRect/>
          </a:stretch>
        </p:blipFill>
        <p:spPr>
          <a:xfrm>
            <a:off x="0" y="2307769"/>
            <a:ext cx="6074772" cy="321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– Sequential vs Functional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2996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Sequential models work sequentially – one layer after the other.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Start with an input layer. End with an output</a:t>
            </a:r>
          </a:p>
          <a:p>
            <a:pPr>
              <a:lnSpc>
                <a:spcPct val="108000"/>
              </a:lnSpc>
            </a:pPr>
            <a:r>
              <a:t>Functional neural network types allow for that rule to be broken: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Slicing and concatenating parts of a model.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and/or multiple outputs. </a:t>
            </a:r>
          </a:p>
          <a:p>
            <a:pPr>
              <a:lnSpc>
                <a:spcPct val="108000"/>
              </a:lnSpc>
            </a:pPr>
            <a:r>
              <a:t>Image processing – examine different portions of an image differently. </a:t>
            </a:r>
          </a:p>
          <a:p>
            <a:pPr>
              <a:lnSpc>
                <a:spcPct val="108000"/>
              </a:lnSpc>
            </a:pPr>
            <a:r>
              <a:t>Generally allows for task specific adaptation of the model to the data. </a:t>
            </a:r>
          </a:p>
          <a:p>
            <a:pPr>
              <a:lnSpc>
                <a:spcPct val="108000"/>
              </a:lnSpc>
            </a:pPr>
            <a:r>
              <a:t>Imagine stock price predictions: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for book info, market analysis, and time-series of tech. info.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Output of price projection and buy/sell/hold recommendation.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6"/>
            <a:ext cx="9603277" cy="4279416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The other new type of layer is a pooling layer.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Pooling layers “down sample” the images passed to them.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I.e. Reduces the resolution of the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Reduces amount of data to process, which can be large.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rPr dirty="0"/>
              <a:t>Makes features seen in the convolutional layer more generalizable: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E.g. every edge won’t look exactly the same, but they’ll resemble each other.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Intuitively, think of a sharp images of two people, it is easy to differentiate them. Now think of blurrier pictures (e.g. they are in the background of a photo) – the differences fade and they look more similar.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dirty="0"/>
              <a:t>The above is the goal – identify edges, circles, head shapes, </a:t>
            </a:r>
            <a:r>
              <a:rPr dirty="0" err="1"/>
              <a:t>etc</a:t>
            </a:r>
            <a:r>
              <a:rPr dirty="0"/>
              <a:t>… in their general form. </a:t>
            </a:r>
            <a:endParaRPr lang="en-CA" dirty="0"/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rPr lang="en-CA" dirty="0"/>
              <a:t>We start with a bazillion features, we end with a few(-</a:t>
            </a:r>
            <a:r>
              <a:rPr lang="en-CA" dirty="0" err="1"/>
              <a:t>ish</a:t>
            </a:r>
            <a:r>
              <a:rPr lang="en-CA" dirty="0"/>
              <a:t>) classes, these funnel…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Pooling down samples, or transforms the data into a lower pixel representation.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Reduces the resolution (# of pixels) of the data, making processing easier.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Makes the characteristics found in the images more generalizable.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filter learns to identify some characteristic.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We want to be able to identify said characteristic in other images.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pooling makes it into a lower definition representation, removing details.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Our characteristic is now more tolerant to small changes.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I.E. a very HD photo of a bike wheel will allow you to identify spokes, rim thickness, etc…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A lower definition one will just look like a circle – this is what we (generally) want.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5999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4"/>
          <p:cNvSpPr txBox="1"/>
          <p:nvPr/>
        </p:nvSpPr>
        <p:spPr>
          <a:xfrm>
            <a:off x="2935419" y="1554066"/>
            <a:ext cx="881694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Higher def -------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Low def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 Types</a:t>
            </a:r>
          </a:p>
        </p:txBody>
      </p:sp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672"/>
            <a:ext cx="6352460" cy="352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352460" y="1929673"/>
            <a:ext cx="5839539" cy="4223702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Pooling is a simple concept – we take a set of pixels and reduce it to one pixel.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Pooling size defaults to 2 x 2.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Common pooling techniques: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Max pooling – the output value is the max of the pool values.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Average pooling – the output value is the mean.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What’s the difference?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Max – better at extracting contrast, e.g. foreground/background.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rPr dirty="0"/>
              <a:t>Average – smooths sharp features. Captures more info </a:t>
            </a:r>
            <a:r>
              <a:rPr lang="en-CA" dirty="0"/>
              <a:t>distributed </a:t>
            </a:r>
            <a:r>
              <a:rPr dirty="0"/>
              <a:t>across the entire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dirty="0"/>
              <a:t>Max is used the majority of the time</a:t>
            </a:r>
            <a:r>
              <a:rPr lang="en-CA" dirty="0"/>
              <a:t> in our scope. </a:t>
            </a:r>
            <a:r>
              <a:rPr dirty="0"/>
              <a:t> </a:t>
            </a:r>
            <a:endParaRPr lang="en-CA" dirty="0"/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rPr lang="en-CA" dirty="0"/>
              <a:t>Note: size recommendations can scale up with larger models. 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95F4-B2DA-EF12-CAA1-01B07935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Visualized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945A9-2266-FDF0-DEAF-6A2FDC8D80F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619999" y="2015732"/>
            <a:ext cx="4572001" cy="3450614"/>
          </a:xfrm>
        </p:spPr>
        <p:txBody>
          <a:bodyPr/>
          <a:lstStyle/>
          <a:p>
            <a:r>
              <a:rPr lang="en-US" dirty="0"/>
              <a:t>There’s pooling between the layers.</a:t>
            </a:r>
          </a:p>
          <a:p>
            <a:r>
              <a:rPr lang="en-US" dirty="0"/>
              <a:t>Each layer is more generalized. </a:t>
            </a:r>
          </a:p>
          <a:p>
            <a:pPr lvl="1"/>
            <a:r>
              <a:rPr lang="en-US" dirty="0"/>
              <a:t>Less like image, more like ‘values’. </a:t>
            </a:r>
          </a:p>
          <a:p>
            <a:r>
              <a:rPr lang="en-US" dirty="0"/>
              <a:t>Creates feature from images. </a:t>
            </a:r>
          </a:p>
          <a:p>
            <a:r>
              <a:rPr lang="en-US" dirty="0"/>
              <a:t>Funnels the info…</a:t>
            </a:r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F1F83DCF-D6A9-BF4A-1F7D-A0984202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5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10344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7957-BE04-1E3B-BF43-E72F17A3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only </a:t>
            </a:r>
            <a:r>
              <a:rPr lang="en-US" dirty="0" err="1"/>
              <a:t>kinda</a:t>
            </a:r>
            <a:r>
              <a:rPr lang="en-US" dirty="0"/>
              <a:t> Know how NNs 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95E1B-DBFD-3A6F-A938-6471C01D89B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C0D0E"/>
                </a:solidFill>
                <a:effectLst/>
                <a:latin typeface="-apple-system"/>
              </a:rPr>
              <a:t>"But I have to admit, I think the main reason people use max pooling is because it's been found in a lot of experiments to work well, ... I don't know of anyone fully knows if that is the real underlying reason.” -- Andrew Ng (a very smart guy wh</a:t>
            </a:r>
            <a:r>
              <a:rPr lang="en-CA" dirty="0">
                <a:solidFill>
                  <a:srgbClr val="0C0D0E"/>
                </a:solidFill>
                <a:latin typeface="-apple-system"/>
              </a:rPr>
              <a:t>o researches and teaches neural networks).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141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24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03249" y="1853755"/>
            <a:ext cx="10549054" cy="2398933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Padding determines what happens at the edge of an image.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The filter window can either: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rPr dirty="0"/>
              <a:t>Stop at the edge. Reduces dimension. Valid padding.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rPr dirty="0"/>
              <a:t>Go over the edge, filling in a border of 0s. Maintaining dimension. Same padding.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rPr dirty="0"/>
              <a:t>Padding does what we’d expect, better maintains information in the corners. (Border effects).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4107838"/>
            <a:ext cx="6229961" cy="275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Batch Normalization</a:t>
            </a:r>
          </a:p>
        </p:txBody>
      </p:sp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normalization is a common step used in CNNs. </a:t>
            </a:r>
          </a:p>
          <a:p>
            <a:r>
              <a:rPr dirty="0"/>
              <a:t>Standardizes the data between layers. </a:t>
            </a:r>
            <a:endParaRPr lang="en-CA" dirty="0"/>
          </a:p>
          <a:p>
            <a:r>
              <a:rPr lang="en-CA" dirty="0"/>
              <a:t>Tends to help performance. 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Stacking Layers</a:t>
            </a:r>
          </a:p>
        </p:txBody>
      </p:sp>
      <p:sp>
        <p:nvSpPr>
          <p:cNvPr id="2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5169" y="1853753"/>
            <a:ext cx="10499685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As data goes through layers, each one gets a ‘lower level’ representation.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Pooling layers will collapse a square of (usually) 4 pixels into one pixel.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layer “extracts a summary” of the layer above it.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At lower layers, the things are the same. These feed the DNN layers as the features.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set of filters will tend to learn different ‘objects’ in the image, and feed it to the DNN. </a:t>
            </a:r>
          </a:p>
          <a:p>
            <a:pPr>
              <a:lnSpc>
                <a:spcPct val="108000"/>
              </a:lnSpc>
            </a:pPr>
            <a:r>
              <a:t>Objects can be made up of the several different low-level ‘objects’ found.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end up learning to detect circles for the wheels.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detect the edges for the body.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Lower-level filters may combine multiple objects in one – two wheels and some edges.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None of this is prescribed, but if a model has low loss by detecting a car, and cars are best detected by these characteristics, that’s where the model will eventually head. 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rcRect r="81048"/>
          <a:stretch>
            <a:fillRect/>
          </a:stretch>
        </p:blipFill>
        <p:spPr>
          <a:xfrm>
            <a:off x="11071907" y="0"/>
            <a:ext cx="100035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CNN Back end</a:t>
            </a:r>
            <a:r>
              <a:rPr lang="en-CA" dirty="0"/>
              <a:t> – The Dense Part</a:t>
            </a:r>
            <a:endParaRPr dirty="0"/>
          </a:p>
        </p:txBody>
      </p:sp>
      <p:sp>
        <p:nvSpPr>
          <p:cNvPr id="2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rPr dirty="0"/>
              <a:t>After the convolutional parts of a CNN have extracted features, it is time to predict. </a:t>
            </a:r>
          </a:p>
          <a:p>
            <a:pPr>
              <a:lnSpc>
                <a:spcPct val="108000"/>
              </a:lnSpc>
            </a:pPr>
            <a:r>
              <a:rPr dirty="0"/>
              <a:t>We flatten the data down and use a normal dense network at the end. </a:t>
            </a:r>
          </a:p>
          <a:p>
            <a:pPr>
              <a:lnSpc>
                <a:spcPct val="108000"/>
              </a:lnSpc>
            </a:pPr>
            <a:r>
              <a:rPr dirty="0"/>
              <a:t>Overall structure: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rPr dirty="0"/>
              <a:t>CONVOLUTIONAL STUFF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Convolutional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Pooling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Repeat</a:t>
            </a:r>
            <a:r>
              <a:rPr lang="en-CA" dirty="0"/>
              <a:t> some combination of that a bunch of times, maybe with some normalization. </a:t>
            </a:r>
            <a:endParaRPr dirty="0"/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rPr dirty="0"/>
              <a:t>DENSE NETWORK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Flatten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Other stuff (hidden, dropouts, </a:t>
            </a:r>
            <a:r>
              <a:rPr dirty="0" err="1"/>
              <a:t>etc</a:t>
            </a:r>
            <a:r>
              <a:rPr dirty="0"/>
              <a:t>… If needed)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rPr dirty="0"/>
              <a:t>Output layer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1 - Functional Models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08790" y="1853753"/>
            <a:ext cx="5687211" cy="1773684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Functional models allow for flexibility in the structure of the network. </a:t>
            </a:r>
          </a:p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Imagine a self driving car, and a model that generates the action to take. </a:t>
            </a:r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Segment the image into foreground and background. </a:t>
            </a:r>
            <a:endParaRPr sz="1692"/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Foreground processing:</a:t>
            </a:r>
            <a:endParaRPr sz="1692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Identify object in front. </a:t>
            </a:r>
            <a:endParaRPr sz="1504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Determine if it is moving. 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437"/>
            <a:ext cx="12192000" cy="323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Content Placeholder 2"/>
          <p:cNvSpPr txBox="1"/>
          <p:nvPr/>
        </p:nvSpPr>
        <p:spPr>
          <a:xfrm>
            <a:off x="6298935" y="1842422"/>
            <a:ext cx="543855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Background processing: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lane boundaries.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stop light signals. </a:t>
            </a:r>
            <a:endParaRPr sz="1600"/>
          </a:p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Combine results: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moving, and light is green, maintain speed.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just starting to move, light is green, slow down.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toddler is in front of us, it is walking, light is green, stop. 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Portion</a:t>
            </a:r>
            <a:r>
              <a:rPr lang="en-CA" dirty="0"/>
              <a:t> -&gt; Dense Portion</a:t>
            </a:r>
            <a:endParaRPr dirty="0"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1853755"/>
            <a:ext cx="9603277" cy="13847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convolutional parts of a CNN normally repeat this through several layers: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Convolutional layer finds component image features.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Pooling layer generalizes. 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238500"/>
            <a:ext cx="10795000" cy="361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A625-5270-6AF2-1717-D5692B05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2A1CB-6ECD-9211-8ECF-E9F02DAC56B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84330" y="1853755"/>
            <a:ext cx="8807669" cy="4273776"/>
          </a:xfrm>
        </p:spPr>
        <p:txBody>
          <a:bodyPr>
            <a:normAutofit/>
          </a:bodyPr>
          <a:lstStyle/>
          <a:p>
            <a:r>
              <a:rPr lang="en-US" dirty="0"/>
              <a:t>We aren’t really doing it, but many real applications do more preprocessing. </a:t>
            </a:r>
          </a:p>
          <a:p>
            <a:pPr lvl="1"/>
            <a:r>
              <a:rPr lang="en-US" dirty="0"/>
              <a:t>This was even more common before models/computers were as powerful. </a:t>
            </a:r>
          </a:p>
          <a:p>
            <a:pPr lvl="1"/>
            <a:r>
              <a:rPr lang="en-US" dirty="0"/>
              <a:t>If you know exactly what you’re looking for, you can simplify for that. </a:t>
            </a:r>
          </a:p>
          <a:p>
            <a:pPr lvl="1"/>
            <a:r>
              <a:rPr lang="en-US" dirty="0"/>
              <a:t>Predefined process to get features you know you need. </a:t>
            </a:r>
          </a:p>
          <a:p>
            <a:r>
              <a:rPr lang="en-US" dirty="0"/>
              <a:t>There are lots of things that can be done, generally helping/replacing the ‘feature extraction’ bit at the top of a neural network.</a:t>
            </a:r>
          </a:p>
          <a:p>
            <a:pPr lvl="1"/>
            <a:r>
              <a:rPr lang="en-US" dirty="0"/>
              <a:t>Edge detection for a self-driving car. </a:t>
            </a:r>
          </a:p>
          <a:p>
            <a:pPr lvl="1"/>
            <a:r>
              <a:rPr lang="en-US" dirty="0"/>
              <a:t>The face shape-distance grid thing for facial recognition. </a:t>
            </a:r>
          </a:p>
          <a:p>
            <a:pPr lvl="1"/>
            <a:r>
              <a:rPr lang="en-US" dirty="0"/>
              <a:t>Circles to center on for aiming, like an industrial robot screwing bolts.</a:t>
            </a:r>
          </a:p>
        </p:txBody>
      </p:sp>
      <p:pic>
        <p:nvPicPr>
          <p:cNvPr id="3074" name="Picture 2" descr="Facial Recognition Tech Displayed on a Young Woman&amp; X27;s Face Stock Image  - Image of representation, biometric: 354628477">
            <a:extLst>
              <a:ext uri="{FF2B5EF4-FFF2-40B4-BE49-F238E27FC236}">
                <a16:creationId xmlns:a16="http://schemas.microsoft.com/office/drawing/2014/main" id="{90CE4C31-E87E-E1ED-779C-7C97F3669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3" t="2716" r="27759"/>
          <a:stretch/>
        </p:blipFill>
        <p:spPr bwMode="auto">
          <a:xfrm>
            <a:off x="0" y="1843940"/>
            <a:ext cx="3384331" cy="49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2135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7B17-5DE7-1408-65D6-29DBE73C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from Disk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DD7EB-450C-1090-1206-7177D089C3C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853755"/>
            <a:ext cx="9603276" cy="4199726"/>
          </a:xfrm>
        </p:spPr>
        <p:txBody>
          <a:bodyPr/>
          <a:lstStyle/>
          <a:p>
            <a:r>
              <a:rPr lang="en-US" dirty="0"/>
              <a:t>In all examples until now our data has been entirely in-memory (system, not GPU). </a:t>
            </a:r>
          </a:p>
          <a:p>
            <a:pPr lvl="1"/>
            <a:r>
              <a:rPr lang="en-US" dirty="0"/>
              <a:t>When using a hosted dataset (e.g. </a:t>
            </a:r>
            <a:r>
              <a:rPr lang="en-US" dirty="0" err="1"/>
              <a:t>minst</a:t>
            </a:r>
            <a:r>
              <a:rPr lang="en-US" dirty="0"/>
              <a:t>), it is loaded directly into an array. </a:t>
            </a:r>
          </a:p>
          <a:p>
            <a:pPr lvl="1"/>
            <a:r>
              <a:rPr lang="en-US" dirty="0"/>
              <a:t>When using some file, we read the data from disk and load it into a DF or similar. </a:t>
            </a:r>
          </a:p>
          <a:p>
            <a:r>
              <a:rPr lang="en-US" dirty="0"/>
              <a:t>In many/most cases with neural networks we want/need to load data from disk. </a:t>
            </a:r>
          </a:p>
          <a:p>
            <a:pPr lvl="1"/>
            <a:r>
              <a:rPr lang="en-US" dirty="0"/>
              <a:t>The data is often too large to load into memory. </a:t>
            </a:r>
          </a:p>
          <a:p>
            <a:r>
              <a:rPr lang="en-US" dirty="0" err="1"/>
              <a:t>Keras</a:t>
            </a:r>
            <a:r>
              <a:rPr lang="en-US" dirty="0"/>
              <a:t> provides dataset functions that create a dataset from folders on disk. </a:t>
            </a:r>
          </a:p>
          <a:p>
            <a:pPr lvl="1"/>
            <a:r>
              <a:rPr lang="en-US" dirty="0"/>
              <a:t>We aim it at the data on disk, and specify things like splits, and it does the rest. </a:t>
            </a:r>
          </a:p>
          <a:p>
            <a:pPr lvl="1"/>
            <a:r>
              <a:rPr lang="en-US" dirty="0"/>
              <a:t>There are different types – images, text, ‘from an array’,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8273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6CED-1038-6098-CE87-B54E4D8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F95E-4A82-ABB6-ED3B-3F6F90E9198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954925"/>
            <a:ext cx="9603276" cy="4098556"/>
          </a:xfrm>
        </p:spPr>
        <p:txBody>
          <a:bodyPr/>
          <a:lstStyle/>
          <a:p>
            <a:r>
              <a:rPr lang="en-US" dirty="0"/>
              <a:t>To manage out of memory data we use </a:t>
            </a:r>
            <a:r>
              <a:rPr lang="en-US" dirty="0" err="1"/>
              <a:t>tensorflow</a:t>
            </a:r>
            <a:r>
              <a:rPr lang="en-US" dirty="0"/>
              <a:t> datasets to hold data. </a:t>
            </a:r>
          </a:p>
          <a:p>
            <a:r>
              <a:rPr lang="en-US" dirty="0"/>
              <a:t>A </a:t>
            </a:r>
            <a:r>
              <a:rPr lang="en-US" dirty="0" err="1"/>
              <a:t>tf</a:t>
            </a:r>
            <a:r>
              <a:rPr lang="en-US" dirty="0"/>
              <a:t> dataset is kind of a neural network specialized container of data:</a:t>
            </a:r>
          </a:p>
          <a:p>
            <a:pPr lvl="1"/>
            <a:r>
              <a:rPr lang="en-US" dirty="0"/>
              <a:t>It isn’t really meant for manual interaction – there’s no rows, features,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We specify the batch size – the dataset will pull and provide data by batch. </a:t>
            </a:r>
          </a:p>
          <a:p>
            <a:pPr lvl="1"/>
            <a:r>
              <a:rPr lang="en-US" dirty="0"/>
              <a:t>We really just setup the parameters of where the data is and how to get it. </a:t>
            </a:r>
          </a:p>
          <a:p>
            <a:r>
              <a:rPr lang="en-US" dirty="0"/>
              <a:t>The dataset can also manage some of the ‘work’ on its own. </a:t>
            </a:r>
          </a:p>
          <a:p>
            <a:pPr lvl="1"/>
            <a:r>
              <a:rPr lang="en-US" dirty="0"/>
              <a:t>Processing like normalization, transformations, augmentation, </a:t>
            </a:r>
            <a:r>
              <a:rPr lang="en-US" dirty="0" err="1"/>
              <a:t>etc</a:t>
            </a:r>
            <a:r>
              <a:rPr lang="en-US" dirty="0"/>
              <a:t>… can be managed.</a:t>
            </a:r>
          </a:p>
          <a:p>
            <a:pPr lvl="1"/>
            <a:r>
              <a:rPr lang="en-US" dirty="0"/>
              <a:t>We can aim to have the CPU do prep while the GPU does training. (Later)</a:t>
            </a:r>
          </a:p>
        </p:txBody>
      </p:sp>
    </p:spTree>
    <p:extLst>
      <p:ext uri="{BB962C8B-B14F-4D97-AF65-F5344CB8AC3E}">
        <p14:creationId xmlns:p14="http://schemas.microsoft.com/office/powerpoint/2010/main" val="362968025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Data Augmentation</a:t>
            </a:r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37146" y="1853753"/>
            <a:ext cx="10150964" cy="218955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/>
              <a:t>Recall the #1 rule of better predictions – get more data. </a:t>
            </a:r>
          </a:p>
          <a:p>
            <a:r>
              <a:rPr dirty="0"/>
              <a:t>Images make it easy to generate more data for training.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Flip</a:t>
            </a:r>
            <a:r>
              <a:rPr lang="en-CA" dirty="0"/>
              <a:t>, s</a:t>
            </a:r>
            <a:r>
              <a:rPr dirty="0" err="1"/>
              <a:t>hift</a:t>
            </a:r>
            <a:r>
              <a:rPr lang="en-CA" dirty="0"/>
              <a:t>, rotate, zoom, mirror,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No matter which one of these manipulations we do, its still a useful kitty! As much as that can be true. </a:t>
            </a:r>
          </a:p>
          <a:p>
            <a:pPr marL="203200">
              <a:spcBef>
                <a:spcPts val="500"/>
              </a:spcBef>
              <a:defRPr sz="1800"/>
            </a:pPr>
            <a:r>
              <a:rPr dirty="0"/>
              <a:t>Easy to do when constructing a dataset. 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60" y="4043310"/>
            <a:ext cx="5436806" cy="2756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23850"/>
            <a:ext cx="8356600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Real Life CNNs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CNN models are the way that image processing is done in most cases.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Modern image recognition models are very good, complex, and large.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Typically far beyond what is possible to train on consumer equipment.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Massive datasets are needed to train very large/complex models.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There are very few scenarios where training a model from scratch will win.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Only if the image data is very specialized, and we have a lot of it. </a:t>
            </a:r>
            <a:endParaRPr lang="en-CA" dirty="0"/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lang="en-CA" dirty="0"/>
              <a:t>I.e. the less like identifying an object in an image the task is, the more likely we want to try. </a:t>
            </a:r>
            <a:endParaRPr dirty="0"/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rPr dirty="0"/>
              <a:t>We typically want to </a:t>
            </a:r>
            <a:r>
              <a:rPr i="1" dirty="0"/>
              <a:t>borrow and adjust </a:t>
            </a:r>
            <a:r>
              <a:rPr dirty="0"/>
              <a:t>a pretrained model if we want performance.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The generalized parts of “seeing” are common enough to transfer between problems.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rPr dirty="0"/>
              <a:t>We can repurpose the features found with convolution with our own classifier…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10582767" cy="1049236"/>
          </a:xfrm>
          <a:prstGeom prst="rect">
            <a:avLst/>
          </a:prstGeom>
        </p:spPr>
        <p:txBody>
          <a:bodyPr/>
          <a:lstStyle/>
          <a:p>
            <a:r>
              <a:rPr dirty="0"/>
              <a:t>Pretrained Models and Transferred Learning</a:t>
            </a:r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931125" cy="4199728"/>
          </a:xfrm>
          <a:prstGeom prst="rect">
            <a:avLst/>
          </a:prstGeom>
        </p:spPr>
        <p:txBody>
          <a:bodyPr/>
          <a:lstStyle/>
          <a:p>
            <a:r>
              <a:rPr dirty="0"/>
              <a:t>On</a:t>
            </a:r>
            <a:r>
              <a:rPr lang="en-CA" dirty="0"/>
              <a:t>e</a:t>
            </a:r>
            <a:r>
              <a:rPr dirty="0"/>
              <a:t> common practice with images is to use </a:t>
            </a:r>
            <a:r>
              <a:rPr lang="en-CA" dirty="0"/>
              <a:t>and customize </a:t>
            </a:r>
            <a:r>
              <a:rPr dirty="0"/>
              <a:t>a pretrained model.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Images are large, datasets can be huge, processing is demanding. </a:t>
            </a:r>
          </a:p>
          <a:p>
            <a:r>
              <a:rPr dirty="0"/>
              <a:t>Common filtering</a:t>
            </a:r>
            <a:r>
              <a:rPr lang="en-CA" dirty="0"/>
              <a:t> (kernels)</a:t>
            </a:r>
            <a:r>
              <a:rPr dirty="0"/>
              <a:t> is built in, since it has been trained with a lot of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E.g. edge detection is very important. Edges are a common feature that is extracted with image processing. </a:t>
            </a:r>
            <a:r>
              <a:rPr lang="en-CA" dirty="0"/>
              <a:t>Same with anything that is common across images. </a:t>
            </a:r>
            <a:endParaRPr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Since CNNs can find characteristics anywhere in an image, it is very transferable. </a:t>
            </a:r>
          </a:p>
          <a:p>
            <a:r>
              <a:rPr lang="en-CA" dirty="0"/>
              <a:t>F</a:t>
            </a:r>
            <a:r>
              <a:rPr dirty="0" err="1"/>
              <a:t>eatures</a:t>
            </a:r>
            <a:r>
              <a:rPr dirty="0"/>
              <a:t> </a:t>
            </a:r>
            <a:r>
              <a:rPr lang="en-CA" dirty="0"/>
              <a:t>are largely common across all images</a:t>
            </a:r>
            <a:r>
              <a:rPr dirty="0"/>
              <a:t>, not just ours, we can borrow that learning!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We’ll look at this more in ~2 weeks</a:t>
            </a:r>
            <a:r>
              <a:rPr lang="en-CA" dirty="0"/>
              <a:t>. </a:t>
            </a:r>
          </a:p>
          <a:p>
            <a:pPr marL="203200">
              <a:spcBef>
                <a:spcPts val="500"/>
              </a:spcBef>
              <a:defRPr sz="1800"/>
            </a:pPr>
            <a:r>
              <a:rPr lang="en-CA" dirty="0"/>
              <a:t>The feature extraction part of ‘see things in images’ is pretty hard to beat without insane computation.</a:t>
            </a:r>
          </a:p>
          <a:p>
            <a:pPr marL="203200">
              <a:spcBef>
                <a:spcPts val="500"/>
              </a:spcBef>
              <a:defRPr sz="1800"/>
            </a:pPr>
            <a:r>
              <a:rPr lang="en-CA" dirty="0"/>
              <a:t>‘Steal’ from the computationally rich and give to the computationally poor!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B60-3EBB-8999-3F46-761294FF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804519"/>
            <a:ext cx="10550358" cy="1049236"/>
          </a:xfrm>
        </p:spPr>
        <p:txBody>
          <a:bodyPr/>
          <a:lstStyle/>
          <a:p>
            <a:r>
              <a:rPr lang="en-US" dirty="0"/>
              <a:t>Does not need to be simple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4EEF-589A-45DF-72D4-F7B1A68E7F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73269" y="2015732"/>
            <a:ext cx="6257773" cy="3450614"/>
          </a:xfrm>
        </p:spPr>
        <p:txBody>
          <a:bodyPr/>
          <a:lstStyle/>
          <a:p>
            <a:r>
              <a:rPr lang="en-US" dirty="0"/>
              <a:t>The structure of the network doesn’t need to be simple. </a:t>
            </a:r>
          </a:p>
          <a:p>
            <a:r>
              <a:rPr lang="en-US" dirty="0"/>
              <a:t>More advanced models can do different things. </a:t>
            </a:r>
          </a:p>
          <a:p>
            <a:pPr lvl="1"/>
            <a:r>
              <a:rPr lang="en-US" dirty="0"/>
              <a:t>This is from one of the </a:t>
            </a:r>
            <a:r>
              <a:rPr lang="en-US" dirty="0" err="1"/>
              <a:t>Keras</a:t>
            </a:r>
            <a:r>
              <a:rPr lang="en-US" dirty="0"/>
              <a:t> examples. </a:t>
            </a:r>
          </a:p>
          <a:p>
            <a:pPr lvl="1"/>
            <a:r>
              <a:rPr lang="en-US" dirty="0"/>
              <a:t>Commonly – pass ‘non-convoluted’ data down to a further layer, along with the processed data. </a:t>
            </a:r>
          </a:p>
          <a:p>
            <a:pPr lvl="1"/>
            <a:r>
              <a:rPr lang="en-US" dirty="0"/>
              <a:t>Allows for the CNN to detect features at different levels/scales.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8B686-0884-1C54-382C-BA1AE9E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42" y="0"/>
            <a:ext cx="478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016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CNNs and Images</a:t>
            </a:r>
          </a:p>
        </p:txBody>
      </p:sp>
      <p:sp>
        <p:nvSpPr>
          <p:cNvPr id="2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6"/>
            <a:ext cx="9603277" cy="4199726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Convolutional networks will generally perform better on image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The spatial awareness of the conv</a:t>
            </a:r>
            <a:r>
              <a:rPr lang="en-CA" dirty="0"/>
              <a:t>.</a:t>
            </a:r>
            <a:r>
              <a:rPr dirty="0"/>
              <a:t> layers </a:t>
            </a:r>
            <a:r>
              <a:rPr lang="en-CA" dirty="0"/>
              <a:t>can </a:t>
            </a:r>
            <a:r>
              <a:rPr dirty="0"/>
              <a:t>‘see</a:t>
            </a:r>
            <a:r>
              <a:rPr lang="en-CA" dirty="0"/>
              <a:t>'</a:t>
            </a:r>
            <a:r>
              <a:rPr dirty="0"/>
              <a:t> shapes better than </a:t>
            </a:r>
            <a:r>
              <a:rPr lang="en-CA" dirty="0"/>
              <a:t>a dense, flat model.</a:t>
            </a:r>
            <a:endParaRPr dirty="0"/>
          </a:p>
          <a:p>
            <a:r>
              <a:rPr dirty="0"/>
              <a:t>Convolutional networks often benefit from depth</a:t>
            </a:r>
            <a:r>
              <a:rPr lang="en-CA" dirty="0"/>
              <a:t>, big depth</a:t>
            </a:r>
            <a:r>
              <a:rPr dirty="0"/>
              <a:t>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Each layer extracts a different set of features from the data, pooling summarizes.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Multiple representations allow for the network to identify components in an image. </a:t>
            </a:r>
            <a:endParaRPr lang="en-CA"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Good models can be really deep, hundreds of layers or more – sometimes not sequential. </a:t>
            </a:r>
            <a:endParaRPr dirty="0"/>
          </a:p>
          <a:p>
            <a:r>
              <a:rPr dirty="0"/>
              <a:t>Tuning is a more open-</a:t>
            </a:r>
            <a:r>
              <a:rPr dirty="0" err="1"/>
              <a:t>ende</a:t>
            </a:r>
            <a:r>
              <a:rPr lang="en-CA" dirty="0"/>
              <a:t>d, </a:t>
            </a:r>
            <a:r>
              <a:rPr dirty="0"/>
              <a:t>larger</a:t>
            </a:r>
            <a:r>
              <a:rPr lang="en-CA" dirty="0"/>
              <a:t>, and slower</a:t>
            </a:r>
            <a:r>
              <a:rPr dirty="0"/>
              <a:t> challenge.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dirty="0"/>
              <a:t>Structure of the network can be far more variable</a:t>
            </a:r>
            <a:r>
              <a:rPr lang="en-CA" dirty="0"/>
              <a:t> – layers, pooling, kernels, padding,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You can have lots of filters to be trained, and they need to see lots of stuff to be smart.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en-CA" dirty="0"/>
              <a:t>Data tends to be large – both per record and number of records. 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Loss Measures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Cross entropy is the most common way to measure classification losses.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Binary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true/false classification.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1-hot - i.e. output of the “to_categortical” function.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Sparse 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integers.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and sparse are separated by the encoding of the target. Easy to confuse.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Cross-Entropy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902987"/>
            <a:ext cx="9603277" cy="2902726"/>
          </a:xfrm>
          <a:prstGeom prst="rect">
            <a:avLst/>
          </a:prstGeom>
        </p:spPr>
        <p:txBody>
          <a:bodyPr/>
          <a:lstStyle>
            <a:lvl2pPr marL="685800" indent="-228600">
              <a:spcBef>
                <a:spcPts val="500"/>
              </a:spcBef>
              <a:defRPr sz="1800"/>
            </a:lvl2pPr>
          </a:lstStyle>
          <a:p>
            <a:r>
              <a:t>Cross entropy measures how close our prediction is to the true class.</a:t>
            </a:r>
          </a:p>
          <a:p>
            <a:pPr lvl="1"/>
            <a:r>
              <a:t>More specifically, how close our confidence was to the real class. 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12192000" cy="896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61" y="3955274"/>
            <a:ext cx="5240876" cy="290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 Basics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2"/>
          <a:srcRect l="4712" t="4704"/>
          <a:stretch>
            <a:fillRect/>
          </a:stretch>
        </p:blipFill>
        <p:spPr>
          <a:xfrm>
            <a:off x="98852" y="2015733"/>
            <a:ext cx="6693991" cy="386608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299702" cy="41502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/>
            </a:pPr>
            <a:r>
              <a:t>Images and image recognition is more simple than it appears: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Images are an array of pixels.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pixels. (greyscale)</a:t>
            </a:r>
            <a:endParaRPr sz="1800"/>
          </a:p>
          <a:p>
            <a:pPr>
              <a:lnSpc>
                <a:spcPct val="110000"/>
              </a:lnSpc>
              <a:defRPr sz="1600"/>
            </a:pPr>
            <a:r>
              <a:t>Color images are the same, just slightly more complex: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Rather than a depth of 1 color, color images have a depth of (normally) 3.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Red, Green, and Blue are each a layer.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x 3 – one layer per color. </a:t>
            </a:r>
          </a:p>
        </p:txBody>
      </p:sp>
      <p:pic>
        <p:nvPicPr>
          <p:cNvPr id="157" name="Ink 3" descr="In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99" y="3167639"/>
            <a:ext cx="2120402" cy="216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We can adapt our Keras based models to 3D images relatively easily. </a:t>
            </a:r>
          </a:p>
          <a:p>
            <a:pPr>
              <a:lnSpc>
                <a:spcPct val="108000"/>
              </a:lnSpc>
            </a:pPr>
            <a:r>
              <a:t>We still (for now) want to flatten the image into a 1D array. </a:t>
            </a:r>
          </a:p>
          <a:p>
            <a:pPr>
              <a:lnSpc>
                <a:spcPct val="108000"/>
              </a:lnSpc>
            </a:pPr>
            <a:r>
              <a:t>The flattening can happen in a layer – Flatten.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Recall – input shape is one record, for us an image.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Flatten will auto-flatten it down, so we don’t need to worry more about it. </a:t>
            </a:r>
          </a:p>
          <a:p>
            <a:pPr>
              <a:lnSpc>
                <a:spcPct val="108000"/>
              </a:lnSpc>
            </a:pPr>
            <a:r>
              <a:t>From here, we can proceed as we are used to.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Note: may be easier to specify layers in terms of input.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E.g. img_size_pixels = 32 * 32 * 3. </a:t>
            </a:r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2" y="5628323"/>
            <a:ext cx="9717448" cy="122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8662</TotalTime>
  <Words>3750</Words>
  <Application>Microsoft Macintosh PowerPoint</Application>
  <PresentationFormat>Widescreen</PresentationFormat>
  <Paragraphs>302</Paragraphs>
  <Slides>49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-apple-system</vt:lpstr>
      <vt:lpstr>Arial</vt:lpstr>
      <vt:lpstr>Gill Sans MT</vt:lpstr>
      <vt:lpstr>Wingdings</vt:lpstr>
      <vt:lpstr>Gallery</vt:lpstr>
      <vt:lpstr>Images and Convolutional Networks</vt:lpstr>
      <vt:lpstr>Housekeeping</vt:lpstr>
      <vt:lpstr>Detour 1 – Sequential vs Functional</vt:lpstr>
      <vt:lpstr>Detour 1 - Functional Models</vt:lpstr>
      <vt:lpstr>Detour 2 - Loss Measures</vt:lpstr>
      <vt:lpstr>Detour 2 - Cross-Entropy</vt:lpstr>
      <vt:lpstr>PowerPoint Presentation</vt:lpstr>
      <vt:lpstr>Image Basics</vt:lpstr>
      <vt:lpstr>Images in Neural Networks</vt:lpstr>
      <vt:lpstr>Images in Neural Networks</vt:lpstr>
      <vt:lpstr>Convolutional Neural Networks (CNN)</vt:lpstr>
      <vt:lpstr>PowerPoint Presentation</vt:lpstr>
      <vt:lpstr>Note on Image Shapes</vt:lpstr>
      <vt:lpstr>BUT First… Basic CNN Parts</vt:lpstr>
      <vt:lpstr>Stop Being so Convoluted!</vt:lpstr>
      <vt:lpstr>PowerPoint Presentation</vt:lpstr>
      <vt:lpstr>PowerPoint Presentation</vt:lpstr>
      <vt:lpstr>What is Happening? </vt:lpstr>
      <vt:lpstr>Edge Detection</vt:lpstr>
      <vt:lpstr>First Slice</vt:lpstr>
      <vt:lpstr>Second Slice</vt:lpstr>
      <vt:lpstr>Keep Slicing….</vt:lpstr>
      <vt:lpstr>PowerPoint Presentation</vt:lpstr>
      <vt:lpstr>Filters in Practice</vt:lpstr>
      <vt:lpstr>PowerPoint Presentation</vt:lpstr>
      <vt:lpstr>PowerPoint Presentation</vt:lpstr>
      <vt:lpstr>PowerPoint Presentation</vt:lpstr>
      <vt:lpstr>PowerPoint Presentation</vt:lpstr>
      <vt:lpstr>Example – Self Driving Car</vt:lpstr>
      <vt:lpstr>Pooling</vt:lpstr>
      <vt:lpstr>Pooling</vt:lpstr>
      <vt:lpstr>PowerPoint Presentation</vt:lpstr>
      <vt:lpstr>Pooling Types</vt:lpstr>
      <vt:lpstr>Pooling Visualized</vt:lpstr>
      <vt:lpstr>We only kinda Know how NNs work…</vt:lpstr>
      <vt:lpstr>Padding</vt:lpstr>
      <vt:lpstr>Batch Normalization</vt:lpstr>
      <vt:lpstr>Stacking Layers</vt:lpstr>
      <vt:lpstr>CNN Back end – The Dense Part</vt:lpstr>
      <vt:lpstr>Convolutional Portion -&gt; Dense Portion</vt:lpstr>
      <vt:lpstr>Image Preprocessing</vt:lpstr>
      <vt:lpstr>Datasets from Disk</vt:lpstr>
      <vt:lpstr>Keras Datasets</vt:lpstr>
      <vt:lpstr>Data Augmentation</vt:lpstr>
      <vt:lpstr>PowerPoint Presentation</vt:lpstr>
      <vt:lpstr>Real Life CNNs</vt:lpstr>
      <vt:lpstr>Pretrained Models and Transferred Learning</vt:lpstr>
      <vt:lpstr>Does not need to be simple</vt:lpstr>
      <vt:lpstr>CNNs and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Convolutional Networks</dc:title>
  <cp:lastModifiedBy>Akeem Semper</cp:lastModifiedBy>
  <cp:revision>35</cp:revision>
  <dcterms:modified xsi:type="dcterms:W3CDTF">2025-03-25T01:55:21Z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2025-03-24T01:07:24Z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35f1887c-aa5c-4e2c-893d-c5c4c494d9e1</vt:lpwstr>
  </property>
  <property fmtid="{D5CDD505-2E9C-101B-9397-08002B2CF9AE}" pid="8" name="MSIP_Label_10877899-02b0-462c-b2a9-b7d15c4f96fe_ContentBits">
    <vt:lpwstr>0</vt:lpwstr>
  </property>
</Properties>
</file>